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Header Placeholder 1"/>
          <p:cNvSpPr/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/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/>
        </p:txBody>
      </p:sp>
      <p:sp>
        <p:nvSpPr>
          <p:cNvPr id="4" name="Date Placeholder 2"/>
          <p:cNvSpPr/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/>
        </p:txBody>
      </p:sp>
      <p:sp>
        <p:nvSpPr>
          <p:cNvPr id="5" name="Notes Placeholder 4"/>
          <p:cNvSpPr/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/>
        </p:txBody>
      </p:sp>
      <p:sp>
        <p:nvSpPr>
          <p:cNvPr id="6" name="Footer Placeholder 5"/>
          <p:cNvSpPr/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/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zh-CN" sz="1200" b="0" i="0" u="none" strike="noStrike" cap="none" spc="0">
                <a:solidFill>
                  <a:schemeClr val="tx1"/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1. 加强 obsoverity 黄金三支柱的协同</a:t>
            </a:r>
            <a:endParaRPr lang="zh-CN" sz="1200" b="0" i="0" u="none" strike="noStrike" cap="none" spc="0">
              <a:solidFill>
                <a:schemeClr val="tx1"/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r>
              <a:rPr lang="zh-CN" sz="1200" b="0" i="0" u="none" strike="noStrike" cap="none" spc="0">
                <a:solidFill>
                  <a:schemeClr val="tx1"/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2. 减少 Trace ID 定位时间</a:t>
            </a:r>
            <a:endParaRPr lang="zh-CN" sz="1200" b="0" i="0" u="none" strike="noStrike" cap="none" spc="0">
              <a:solidFill>
                <a:schemeClr val="tx1"/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sz="11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注意：</a:t>
            </a:r>
            <a:endParaRPr sz="11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1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1.  手动构建 openmetric text 需要以为 # EOF 结尾。</a:t>
            </a:r>
            <a:endParaRPr sz="11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1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2. metric 的名称必须为 _total, _bucket 结尾。</a:t>
            </a:r>
            <a:endParaRPr sz="11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1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3. http 响应头需要添加 "Content-Type:  application/openmetrics-text; version=0.0.1; charset=utf-8'"</a:t>
            </a:r>
            <a:endParaRPr sz="11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1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4. 可以指定任意类型的 metirc，比如 counter </a:t>
            </a:r>
            <a:endParaRPr sz="11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Placeholder 1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t>1. 基于内存的存储。</a:t>
            </a:r>
          </a:p>
          <a:p>
            <a:r>
              <a:t>2. 是一个 ring buffer。</a:t>
            </a:r>
          </a:p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Placeholder 1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Placeholder 1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/>
          </p:nvPr>
        </p:nvSpPr>
        <p:spPr bwMode="auto">
          <a:prstGeom prst="rect">
            <a:avLst/>
          </a:prstGeom>
        </p:spPr>
      </p:sp>
      <p:sp>
        <p:nvSpPr>
          <p:cNvPr id="3" name="Notes Placeholder 2"/>
          <p:cNvSpPr/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t>使用 </a:t>
            </a:r>
            <a:r>
              <a:rPr sz="1000" b="0" i="0" u="none" strike="noStrike">
                <a:solidFill>
                  <a:srgbClr val="0D0015"/>
                </a:solidFill>
                <a:latin typeface="JetBrains Mono"/>
                <a:ea typeface="JetBrains Mono"/>
                <a:cs typeface="JetBrains Mono"/>
              </a:rPr>
              <a:t>github.com/afiskon/promtail-client/promtail 进行日志 push</a:t>
            </a:r>
            <a:endParaRPr>
              <a:solidFill>
                <a:srgbClr val="0D0015"/>
              </a:solidFill>
            </a:endParaRPr>
          </a:p>
        </p:txBody>
      </p:sp>
      <p:sp>
        <p:nvSpPr>
          <p:cNvPr id="4" name="Slide Number Placeholder 3"/>
          <p:cNvSpPr/>
          <p:nvPr>
            <p:ph type="sldNum" sz="quarter" idx="10"/>
          </p:nvPr>
        </p:nvSpPr>
        <p:spPr bwMode="auto">
          <a:prstGeom prst="rect">
            <a:avLst/>
          </a:prstGeom>
        </p:spPr>
        <p:txBody>
          <a:bodyPr/>
          <a:lstStyle/>
          <a:p/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2066747" y="1351751"/>
            <a:ext cx="8041080" cy="2077249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effectLst/>
                <a:latin typeface="Source Han Sans CN Medium"/>
                <a:ea typeface="Source Han Sans CN Medium"/>
              </a:defRPr>
            </a:lvl1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 bwMode="auto">
          <a:xfrm>
            <a:off x="2075656" y="3533775"/>
            <a:ext cx="8040688" cy="1792288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buNone/>
              <a:defRPr sz="1800"/>
            </a:lvl1pPr>
            <a:lvl2pPr algn="ctr">
              <a:defRPr sz="1800"/>
            </a:lvl2pPr>
            <a:lvl3pPr algn="ctr">
              <a:defRPr sz="1800"/>
            </a:lvl3pPr>
            <a:lvl4pPr algn="ctr">
              <a:defRPr sz="1800"/>
            </a:lvl4pPr>
            <a:lvl5pPr algn="ctr">
              <a:defRPr sz="1800"/>
            </a:lvl5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Picture">
    <p:spTree>
      <p:nvGrpSpPr>
        <p:cNvPr id="1" name=""/>
        <p:cNvGrpSpPr/>
        <p:nvPr/>
      </p:nvGrpSpPr>
      <p:grpSpPr/>
      <p:sp>
        <p:nvSpPr>
          <p:cNvPr id="3" name="图片占位符 8"/>
          <p:cNvSpPr>
            <a:spLocks noGrp="1"/>
          </p:cNvSpPr>
          <p:nvPr>
            <p:ph type="pic" sz="quarter" idx="15"/>
          </p:nvPr>
        </p:nvSpPr>
        <p:spPr bwMode="auto">
          <a:xfrm>
            <a:off x="341244" y="426244"/>
            <a:ext cx="11509512" cy="6005513"/>
          </a:xfrm>
          <a:prstGeom prst="rect">
            <a:avLst/>
          </a:prstGeom>
          <a:noFill/>
          <a:ln w="76200" cap="sq">
            <a:solidFill>
              <a:schemeClr val="bg1"/>
            </a:solidFill>
            <a:miter lim="800000"/>
          </a:ln>
          <a:effectLst>
            <a:outerShdw blurRad="365269" dist="19050" dir="5400000" sx="98688" sy="98688" algn="ctr" rotWithShape="0">
              <a:srgbClr val="000000">
                <a:alpha val="16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zh-C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/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/>
      <p:sp>
        <p:nvSpPr>
          <p:cNvPr id="9" name="标题 18"/>
          <p:cNvSpPr>
            <a:spLocks noGrp="1"/>
          </p:cNvSpPr>
          <p:nvPr>
            <p:ph type="title"/>
          </p:nvPr>
        </p:nvSpPr>
        <p:spPr bwMode="auto">
          <a:xfrm>
            <a:off x="1252365" y="442800"/>
            <a:ext cx="9687271" cy="831465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spc="300">
                <a:solidFill>
                  <a:schemeClr val="tx1"/>
                </a:solidFill>
                <a:effectLst/>
                <a:latin typeface="Source Han Sans CN Medium"/>
                <a:ea typeface="Source Han Sans CN Medium"/>
              </a:defRPr>
            </a:lvl1pPr>
          </a:lstStyle>
          <a:p>
            <a:endParaRPr lang="zh-CN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 bwMode="auto">
          <a:xfrm>
            <a:off x="1252711" y="1436400"/>
            <a:ext cx="9686925" cy="4848513"/>
          </a:xfrm>
          <a:prstGeom prst="rect">
            <a:avLst/>
          </a:prstGeom>
        </p:spPr>
        <p:txBody>
          <a:bodyPr/>
          <a:lstStyle>
            <a:lvl1pPr>
              <a:buFont typeface="Wingdings" panose="05000000000000000000"/>
              <a:buChar char="n"/>
            </a:lvl1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/>
      <p:sp>
        <p:nvSpPr>
          <p:cNvPr id="9" name="标题 18"/>
          <p:cNvSpPr>
            <a:spLocks noGrp="1"/>
          </p:cNvSpPr>
          <p:nvPr>
            <p:ph type="title"/>
          </p:nvPr>
        </p:nvSpPr>
        <p:spPr bwMode="auto">
          <a:xfrm>
            <a:off x="1252364" y="442186"/>
            <a:ext cx="9687271" cy="831465"/>
          </a:xfrm>
          <a:prstGeom prst="rect">
            <a:avLst/>
          </a:prstGeom>
        </p:spPr>
        <p:txBody>
          <a:bodyPr anchor="ctr"/>
          <a:lstStyle>
            <a:lvl1pPr marL="0" marR="0" indent="0" algn="l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spc="300">
                <a:solidFill>
                  <a:schemeClr val="tx1"/>
                </a:solidFill>
                <a:effectLst/>
                <a:latin typeface="Source Han Sans CN Medium"/>
                <a:ea typeface="Source Han Sans CN Medium"/>
              </a:defRPr>
            </a:lvl1pPr>
          </a:lstStyle>
          <a:p>
            <a:endParaRPr lang="zh-CN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8"/>
          </p:nvPr>
        </p:nvSpPr>
        <p:spPr bwMode="auto">
          <a:xfrm>
            <a:off x="1252364" y="1436832"/>
            <a:ext cx="4711700" cy="4921250"/>
          </a:xfrm>
          <a:prstGeom prst="rect">
            <a:avLst/>
          </a:prstGeom>
        </p:spPr>
        <p:txBody>
          <a:bodyPr/>
          <a:lstStyle/>
          <a:p>
            <a:pPr lvl="0"/>
            <a:endParaRPr lang="en-US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9"/>
          </p:nvPr>
        </p:nvSpPr>
        <p:spPr bwMode="auto">
          <a:xfrm>
            <a:off x="6227938" y="1436832"/>
            <a:ext cx="4711700" cy="4921250"/>
          </a:xfrm>
          <a:prstGeom prst="rect">
            <a:avLst/>
          </a:prstGeom>
        </p:spPr>
        <p:txBody>
          <a:bodyPr/>
          <a:lstStyle/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1130120" y="1296628"/>
            <a:ext cx="8031892" cy="219953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lang="zh-CN" sz="3600" b="0" i="0" cap="none" spc="300">
                <a:solidFill>
                  <a:schemeClr val="bg1"/>
                </a:solidFill>
                <a:effectLst/>
                <a:latin typeface="Source Han Sans CN Medium"/>
                <a:ea typeface="Source Han Sans CN Medium"/>
                <a:cs typeface="+mn-cs"/>
              </a:defRPr>
            </a:lvl1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 bwMode="auto">
          <a:xfrm>
            <a:off x="1130849" y="3527574"/>
            <a:ext cx="8031163" cy="18319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/>
      <p:sp>
        <p:nvSpPr>
          <p:cNvPr id="9" name="标题 18"/>
          <p:cNvSpPr>
            <a:spLocks noGrp="1"/>
          </p:cNvSpPr>
          <p:nvPr>
            <p:ph type="title"/>
          </p:nvPr>
        </p:nvSpPr>
        <p:spPr bwMode="auto">
          <a:xfrm>
            <a:off x="1252280" y="442800"/>
            <a:ext cx="9687271" cy="2077249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0" i="0" spc="300">
                <a:solidFill>
                  <a:schemeClr val="tx1"/>
                </a:solidFill>
                <a:effectLst/>
                <a:latin typeface="Source Han Sans CN Medium"/>
                <a:ea typeface="Source Han Sans CN Medium"/>
              </a:defRPr>
            </a:lvl1pPr>
          </a:lstStyle>
          <a:p>
            <a:endParaRPr lang="zh-CN"/>
          </a:p>
        </p:txBody>
      </p:sp>
      <p:sp>
        <p:nvSpPr>
          <p:cNvPr id="8" name="文本占位符 10"/>
          <p:cNvSpPr>
            <a:spLocks noGrp="1"/>
          </p:cNvSpPr>
          <p:nvPr>
            <p:ph type="body" sz="quarter" idx="18"/>
          </p:nvPr>
        </p:nvSpPr>
        <p:spPr bwMode="auto">
          <a:xfrm>
            <a:off x="1252364" y="2660073"/>
            <a:ext cx="4711700" cy="3753427"/>
          </a:xfrm>
          <a:prstGeom prst="rect">
            <a:avLst/>
          </a:prstGeom>
        </p:spPr>
        <p:txBody>
          <a:bodyPr/>
          <a:lstStyle/>
          <a:p>
            <a:pPr lvl="0"/>
            <a:endParaRPr 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9"/>
          </p:nvPr>
        </p:nvSpPr>
        <p:spPr bwMode="auto">
          <a:xfrm>
            <a:off x="6227938" y="2660073"/>
            <a:ext cx="4711700" cy="3753427"/>
          </a:xfrm>
          <a:prstGeom prst="rect">
            <a:avLst/>
          </a:prstGeom>
        </p:spPr>
        <p:txBody>
          <a:bodyPr/>
          <a:lstStyle/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/>
      <p:sp>
        <p:nvSpPr>
          <p:cNvPr id="9" name="图片占位符 8"/>
          <p:cNvSpPr>
            <a:spLocks noGrp="1"/>
          </p:cNvSpPr>
          <p:nvPr>
            <p:ph type="pic" sz="quarter" idx="14"/>
          </p:nvPr>
        </p:nvSpPr>
        <p:spPr bwMode="auto">
          <a:xfrm>
            <a:off x="6911492" y="356895"/>
            <a:ext cx="4884737" cy="6005513"/>
          </a:xfrm>
          <a:prstGeom prst="rect">
            <a:avLst/>
          </a:prstGeom>
          <a:noFill/>
          <a:ln w="76200" cap="sq">
            <a:solidFill>
              <a:schemeClr val="bg1"/>
            </a:solidFill>
            <a:miter lim="800000"/>
          </a:ln>
          <a:effectLst>
            <a:outerShdw blurRad="365269" dist="19050" dir="5400000" sx="98688" sy="98688" algn="ctr" rotWithShape="0">
              <a:srgbClr val="000000">
                <a:alpha val="16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zh-CN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auto">
          <a:xfrm>
            <a:off x="395771" y="3101071"/>
            <a:ext cx="6029843" cy="216725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lang="zh-CN" sz="3600" b="0" i="0" cap="none" spc="300">
                <a:solidFill>
                  <a:schemeClr val="tx1"/>
                </a:solidFill>
                <a:effectLst/>
                <a:latin typeface="Source Han Sans CN Medium"/>
                <a:ea typeface="Source Han Sans CN Medium"/>
                <a:cs typeface="+mn-cs"/>
              </a:defRPr>
            </a:lvl1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 bwMode="auto">
          <a:xfrm>
            <a:off x="395236" y="5381108"/>
            <a:ext cx="6030912" cy="10134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  <a:lvl2pPr>
              <a:defRPr>
                <a:solidFill>
                  <a:schemeClr val="accent3"/>
                </a:solidFill>
              </a:defRPr>
            </a:lvl2pPr>
            <a:lvl3pPr>
              <a:defRPr>
                <a:solidFill>
                  <a:schemeClr val="accent3"/>
                </a:solidFill>
              </a:defRPr>
            </a:lvl3pPr>
            <a:lvl4pPr>
              <a:defRPr>
                <a:solidFill>
                  <a:schemeClr val="accent3"/>
                </a:solidFill>
              </a:defRPr>
            </a:lvl4pPr>
            <a:lvl5pPr>
              <a:defRPr>
                <a:solidFill>
                  <a:schemeClr val="accent3"/>
                </a:solidFill>
              </a:defRPr>
            </a:lvl5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 bwMode="auto">
          <a:xfrm>
            <a:off x="3081337" y="1250950"/>
            <a:ext cx="6029325" cy="43561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400" b="0" i="0">
                <a:latin typeface="Source Han Sans CN"/>
                <a:ea typeface="Source Han Sans CN"/>
              </a:defRPr>
            </a:lvl1pPr>
            <a:lvl2pPr>
              <a:defRPr sz="2400" b="0" i="0">
                <a:latin typeface="Source Han Sans CN"/>
                <a:ea typeface="Source Han Sans CN"/>
              </a:defRPr>
            </a:lvl2pPr>
            <a:lvl3pPr>
              <a:defRPr sz="2400" b="0" i="0">
                <a:latin typeface="Source Han Sans CN"/>
                <a:ea typeface="Source Han Sans CN"/>
              </a:defRPr>
            </a:lvl3pPr>
            <a:lvl4pPr>
              <a:defRPr sz="2400" b="0" i="0">
                <a:latin typeface="Source Han Sans CN"/>
                <a:ea typeface="Source Han Sans CN"/>
              </a:defRPr>
            </a:lvl4pPr>
            <a:lvl5pPr>
              <a:defRPr sz="2400" b="0" i="0">
                <a:latin typeface="Source Han Sans CN"/>
                <a:ea typeface="Source Han Sans CN"/>
              </a:defRPr>
            </a:lvl5pPr>
            <a:lvl6pPr>
              <a:defRPr sz="2400" b="0" i="0">
                <a:latin typeface="Source Han Sans CN"/>
                <a:ea typeface="Source Han Sans CN"/>
              </a:defRPr>
            </a:lvl6pPr>
            <a:lvl7pPr>
              <a:buFont typeface="Wingdings" panose="05000000000000000000"/>
              <a:buChar char="n"/>
              <a:defRPr sz="2400" b="0" i="0">
                <a:latin typeface="Source Han Sans CN"/>
                <a:ea typeface="Source Han Sans CN"/>
              </a:defRPr>
            </a:lvl7pPr>
            <a:lvl8pPr>
              <a:buFont typeface="Wingdings" panose="05000000000000000000"/>
              <a:buChar char="n"/>
              <a:defRPr sz="2400" b="0" i="0">
                <a:latin typeface="Source Han Sans CN"/>
                <a:ea typeface="Source Han Sans CN"/>
              </a:defRPr>
            </a:lvl8pPr>
            <a:lvl9pPr>
              <a:defRPr sz="2400" b="0" i="0">
                <a:latin typeface="Source Han Sans CN"/>
                <a:ea typeface="Source Han Sans CN"/>
              </a:defRPr>
            </a:lvl9pPr>
          </a:lstStyle>
          <a:p>
            <a:pPr lvl="0"/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lient Facts">
    <p:spTree>
      <p:nvGrpSpPr>
        <p:cNvPr id="1" name=""/>
        <p:cNvGrpSpPr/>
        <p:nvPr/>
      </p:nvGrpSpPr>
      <p:grpSpPr/>
      <p:sp>
        <p:nvSpPr>
          <p:cNvPr id="5" name="标题 4"/>
          <p:cNvSpPr>
            <a:spLocks noGrp="1"/>
          </p:cNvSpPr>
          <p:nvPr>
            <p:ph type="title"/>
          </p:nvPr>
        </p:nvSpPr>
        <p:spPr bwMode="auto">
          <a:xfrm>
            <a:off x="1262477" y="3968318"/>
            <a:ext cx="9667042" cy="781235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2400" b="0" spc="300">
                <a:solidFill>
                  <a:schemeClr val="accent2"/>
                </a:solidFill>
                <a:latin typeface="+mj-ea"/>
                <a:ea typeface="+mj-ea"/>
              </a:defRPr>
            </a:lvl1pPr>
          </a:lstStyle>
          <a:p>
            <a:endParaRPr lang="zh-CN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 hasCustomPrompt="1"/>
          </p:nvPr>
        </p:nvSpPr>
        <p:spPr bwMode="auto">
          <a:xfrm>
            <a:off x="1262477" y="1775933"/>
            <a:ext cx="9667875" cy="2182812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buNone/>
              <a:defRPr sz="13000" b="1" i="0">
                <a:latin typeface="Source Han Sans CN Heavy"/>
                <a:ea typeface="Source Han Sans CN Heavy"/>
              </a:defRPr>
            </a:lvl1pPr>
            <a:lvl2pPr algn="ctr">
              <a:lnSpc>
                <a:spcPct val="100000"/>
              </a:lnSpc>
              <a:defRPr sz="13000" b="1" i="0">
                <a:latin typeface="Source Han Sans CN Heavy"/>
                <a:ea typeface="Source Han Sans CN Heavy"/>
              </a:defRPr>
            </a:lvl2pPr>
            <a:lvl3pPr algn="ctr">
              <a:lnSpc>
                <a:spcPct val="100000"/>
              </a:lnSpc>
              <a:defRPr sz="13000" b="1" i="0">
                <a:latin typeface="Source Han Sans CN Heavy"/>
                <a:ea typeface="Source Han Sans CN Heavy"/>
              </a:defRPr>
            </a:lvl3pPr>
            <a:lvl4pPr algn="ctr">
              <a:lnSpc>
                <a:spcPct val="100000"/>
              </a:lnSpc>
              <a:defRPr sz="13000" b="1" i="0">
                <a:latin typeface="Source Han Sans CN Heavy"/>
                <a:ea typeface="Source Han Sans CN Heavy"/>
              </a:defRPr>
            </a:lvl4pPr>
            <a:lvl5pPr algn="ctr">
              <a:lnSpc>
                <a:spcPct val="100000"/>
              </a:lnSpc>
              <a:defRPr sz="13000" b="1" i="0">
                <a:latin typeface="Source Han Sans CN Heavy"/>
                <a:ea typeface="Source Han Sans CN Heavy"/>
              </a:defRPr>
            </a:lvl5pPr>
          </a:lstStyle>
          <a:p>
            <a:pPr lvl="0"/>
            <a:r>
              <a:rPr lang="en-US"/>
              <a:t>100%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-Picture Slide">
    <p:spTree>
      <p:nvGrpSpPr>
        <p:cNvPr id="1" name=""/>
        <p:cNvGrpSpPr/>
        <p:nvPr/>
      </p:nvGrpSpPr>
      <p:grpSpPr/>
      <p:sp>
        <p:nvSpPr>
          <p:cNvPr id="3" name="图片占位符 8"/>
          <p:cNvSpPr>
            <a:spLocks noGrp="1"/>
          </p:cNvSpPr>
          <p:nvPr>
            <p:ph type="pic" sz="quarter" idx="14"/>
          </p:nvPr>
        </p:nvSpPr>
        <p:spPr bwMode="auto">
          <a:xfrm>
            <a:off x="6384176" y="374650"/>
            <a:ext cx="5412054" cy="2883939"/>
          </a:xfrm>
          <a:prstGeom prst="rect">
            <a:avLst/>
          </a:prstGeom>
          <a:noFill/>
          <a:ln w="76200" cap="sq">
            <a:solidFill>
              <a:schemeClr val="bg1"/>
            </a:solidFill>
            <a:miter lim="800000"/>
          </a:ln>
          <a:effectLst>
            <a:outerShdw blurRad="365269" dist="19050" dir="5400000" sx="98688" sy="98688" algn="ctr" rotWithShape="0">
              <a:srgbClr val="000000">
                <a:alpha val="16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zh-CN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5"/>
          </p:nvPr>
        </p:nvSpPr>
        <p:spPr bwMode="auto">
          <a:xfrm>
            <a:off x="377688" y="374650"/>
            <a:ext cx="5718312" cy="6005513"/>
          </a:xfrm>
          <a:prstGeom prst="rect">
            <a:avLst/>
          </a:prstGeom>
          <a:noFill/>
          <a:ln w="76200" cap="sq">
            <a:solidFill>
              <a:schemeClr val="bg1"/>
            </a:solidFill>
            <a:miter lim="800000"/>
          </a:ln>
          <a:effectLst>
            <a:outerShdw blurRad="365269" dist="19050" dir="5400000" sx="98688" sy="98688" algn="ctr" rotWithShape="0">
              <a:srgbClr val="000000">
                <a:alpha val="16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zh-CN"/>
          </a:p>
        </p:txBody>
      </p:sp>
      <p:sp>
        <p:nvSpPr>
          <p:cNvPr id="5" name="图片占位符 8"/>
          <p:cNvSpPr>
            <a:spLocks noGrp="1"/>
          </p:cNvSpPr>
          <p:nvPr>
            <p:ph type="pic" sz="quarter" idx="16"/>
          </p:nvPr>
        </p:nvSpPr>
        <p:spPr bwMode="auto">
          <a:xfrm>
            <a:off x="6384176" y="3533486"/>
            <a:ext cx="5412054" cy="2883939"/>
          </a:xfrm>
          <a:prstGeom prst="rect">
            <a:avLst/>
          </a:prstGeom>
          <a:noFill/>
          <a:ln w="76200" cap="sq">
            <a:solidFill>
              <a:schemeClr val="bg1"/>
            </a:solidFill>
            <a:miter lim="800000"/>
          </a:ln>
          <a:effectLst>
            <a:outerShdw blurRad="365269" dist="19050" dir="5400000" sx="98688" sy="98688" algn="ctr" rotWithShape="0">
              <a:srgbClr val="000000">
                <a:alpha val="16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zh-CN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>
        <a:lnSpc>
          <a:spcPct val="90000"/>
        </a:lnSpc>
        <a:spcBef>
          <a:spcPts val="0"/>
        </a:spcBef>
        <a:buNone/>
        <a:defRPr sz="3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>
        <a:lnSpc>
          <a:spcPct val="135000"/>
        </a:lnSpc>
        <a:spcBef>
          <a:spcPts val="1000"/>
        </a:spcBef>
        <a:buFont typeface="Wingdings" panose="05000000000000000000"/>
        <a:buChar char="n"/>
        <a:defRPr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1pPr>
      <a:lvl2pPr marL="800100" indent="-3429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2pPr>
      <a:lvl3pPr marL="1257300" indent="-3429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3pPr>
      <a:lvl4pPr marL="1714500" indent="-3429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4pPr>
      <a:lvl5pPr marL="2171700" indent="-3429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5pPr>
      <a:lvl6pPr marL="2514600" indent="-2286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6pPr>
      <a:lvl7pPr marL="2971800" indent="-2286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7pPr>
      <a:lvl8pPr marL="3429000" indent="-2286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en-US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8pPr>
      <a:lvl9pPr marL="3886200" indent="-228600" algn="l" defTabSz="914400" rtl="0">
        <a:lnSpc>
          <a:spcPct val="135000"/>
        </a:lnSpc>
        <a:spcBef>
          <a:spcPts val="500"/>
        </a:spcBef>
        <a:buFont typeface="Wingdings" panose="05000000000000000000"/>
        <a:buChar char="n"/>
        <a:defRPr lang="zh-CN" sz="2000" b="0" i="0" spc="300">
          <a:solidFill>
            <a:schemeClr val="accent2"/>
          </a:solidFill>
          <a:latin typeface="Source Han Sans CN Light"/>
          <a:ea typeface="Source Han Sans CN Light"/>
          <a:cs typeface="+mn-cs"/>
        </a:defRPr>
      </a:lvl9pPr>
    </p:bodyStyle>
    <p:otherStyle>
      <a:defPPr>
        <a:defRPr lang="zh-CN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github.com/OpenObservability/OpenMetrics/blob/main/specification/OpenMetrics.md#exemplar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 marL="0" marR="0" indent="0" algn="ctr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Prometheus Exemplar 实现原理及应用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 bwMode="auto">
          <a:prstGeom prst="rect">
            <a:avLst/>
          </a:prstGeom>
        </p:spPr>
        <p:txBody>
          <a:bodyPr/>
          <a:lstStyle/>
          <a:p>
            <a:r>
              <a:rPr lang="en-US"/>
              <a:t>宋佳洋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029202" y="433268"/>
            <a:ext cx="8041080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与 Prometheus 集成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1029202" y="1619249"/>
            <a:ext cx="7005333" cy="70675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16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使用 </a:t>
            </a:r>
            <a:r>
              <a:rPr sz="1600" b="0" i="0" u="none" strike="noStrike">
                <a:solidFill>
                  <a:srgbClr val="FE2C23"/>
                </a:solidFill>
                <a:latin typeface="JetBrains Mono"/>
                <a:ea typeface="JetBrains Mono"/>
                <a:cs typeface="JetBrains Mono"/>
              </a:rPr>
              <a:t>--enable-feature=exemplar-storage</a:t>
            </a:r>
            <a:r>
              <a:rPr sz="1600" b="0" i="0" u="none" strike="noStrike">
                <a:solidFill>
                  <a:srgbClr val="067D17"/>
                </a:solidFill>
                <a:latin typeface="JetBrains Mono"/>
                <a:ea typeface="JetBrains Mono"/>
                <a:cs typeface="JetBrains Mono"/>
              </a:rPr>
              <a:t>  </a:t>
            </a:r>
            <a:r>
              <a:rPr lang="zh-CN" sz="16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开启 exemplar 功能</a:t>
            </a:r>
            <a:endParaRPr lang="zh-CN" sz="16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zh-CN" sz="16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2. 使用 Prometheus 自带 </a:t>
            </a:r>
            <a:r>
              <a:rPr lang="en-US" altLang="zh-CN" sz="16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c</a:t>
            </a:r>
            <a:r>
              <a:rPr lang="zh-CN" sz="16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onsole 进行查询</a:t>
            </a:r>
            <a:endParaRPr lang="zh-CN" sz="16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206094" y="2428348"/>
            <a:ext cx="9100833" cy="408947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029202" y="433268"/>
            <a:ext cx="8041080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Prometheus </a:t>
            </a:r>
            <a:r>
              <a:rPr lang="en-US"/>
              <a:t>e</a:t>
            </a:r>
            <a:r>
              <a:t>xemplar API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1107931" y="1855732"/>
            <a:ext cx="3300905" cy="11887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r>
              <a:rPr sz="1800" b="0" i="0" u="none" strike="noStrike">
                <a:solidFill>
                  <a:srgbClr val="000000"/>
                </a:solidFill>
                <a:latin typeface="Menlo" panose="020B0609030804020204"/>
                <a:ea typeface="Menlo" panose="020B0609030804020204"/>
                <a:cs typeface="Menlo" panose="020B0609030804020204"/>
              </a:rPr>
              <a:t>curl </a:t>
            </a:r>
            <a:r>
              <a:rPr lang="zh-CN" sz="1800" b="0" i="0" u="none" strike="noStrike" cap="none" spc="0">
                <a:solidFill>
                  <a:srgbClr val="000000"/>
                </a:solidFill>
                <a:latin typeface="Menlo" panose="020B0609030804020204"/>
                <a:ea typeface="Menlo" panose="020B0609030804020204"/>
                <a:cs typeface="Menlo" panose="020B0609030804020204"/>
              </a:rPr>
              <a:t>http://localhost:8080/api/v1/query_exemplars?</a:t>
            </a:r>
            <a:r>
              <a:rPr sz="1800" b="0" i="0" u="none" strike="noStrike">
                <a:solidFill>
                  <a:srgbClr val="000000"/>
                </a:solidFill>
                <a:latin typeface="Menlo" panose="020B0609030804020204"/>
                <a:ea typeface="Menlo" panose="020B0609030804020204"/>
                <a:cs typeface="Menlo" panose="020B0609030804020204"/>
              </a:rPr>
              <a:t>query=xxx&amp;start=xx&amp;end=xx</a:t>
            </a:r>
            <a:endParaRPr sz="1800"/>
          </a:p>
        </p:txBody>
      </p:sp>
      <p:pic>
        <p:nvPicPr>
          <p:cNvPr id="23" name="Picture 22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4966257" y="1492605"/>
            <a:ext cx="5321803" cy="5173324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156202" y="2433518"/>
            <a:ext cx="9487423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Prometheus 内部实现原理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写入流程</a:t>
            </a:r>
          </a:p>
        </p:txBody>
      </p:sp>
      <p:pic>
        <p:nvPicPr>
          <p:cNvPr id="44" name="Picture 4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746853" y="1879826"/>
            <a:ext cx="11058657" cy="4066494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934396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存储</a:t>
            </a:r>
            <a:r>
              <a:rPr lang="zh-CN" sz="3600" b="0" i="0" u="none" strike="noStrike" cap="none" spc="300">
                <a:solidFill>
                  <a:schemeClr val="tx1"/>
                </a:solidFill>
                <a:latin typeface="Source Han Sans CN Medium"/>
                <a:ea typeface="Source Han Sans CN Medium"/>
                <a:cs typeface="Source Han Sans CN Medium"/>
              </a:rPr>
              <a:t>结构-</a:t>
            </a:r>
            <a:r>
              <a:rPr sz="3600" b="0" i="0" u="none" strike="noStrike">
                <a:solidFill>
                  <a:srgbClr val="000000"/>
                </a:solidFill>
                <a:latin typeface="JetBrains Mono"/>
                <a:ea typeface="JetBrains Mono"/>
                <a:cs typeface="JetBrains Mono"/>
              </a:rPr>
              <a:t>CircularExemplarStorage</a:t>
            </a:r>
            <a:endParaRPr sz="3600" b="0" i="0" u="none" strike="noStrike">
              <a:solidFill>
                <a:srgbClr val="000000"/>
              </a:solidFill>
              <a:latin typeface="JetBrains Mono"/>
              <a:ea typeface="JetBrains Mono"/>
              <a:cs typeface="JetBrains Mono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1130491" y="2466294"/>
            <a:ext cx="7637008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24" name="Picture 2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076062" y="1708159"/>
            <a:ext cx="10443000" cy="446094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rPr sz="3600" b="0" i="0" u="none" strike="noStrike">
                <a:solidFill>
                  <a:srgbClr val="000000"/>
                </a:solidFill>
                <a:latin typeface="JetBrains Mono"/>
                <a:ea typeface="JetBrains Mono"/>
                <a:cs typeface="JetBrains Mono"/>
              </a:rPr>
              <a:t>CircularExemplarStorage 写入</a:t>
            </a:r>
            <a:endParaRPr sz="3600" b="0" i="0" u="none" strike="noStrike">
              <a:solidFill>
                <a:srgbClr val="000000"/>
              </a:solidFill>
              <a:latin typeface="JetBrains Mono"/>
              <a:ea typeface="JetBrains Mono"/>
              <a:cs typeface="JetBrains Mono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1130491" y="2466294"/>
            <a:ext cx="7637008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9956800" y="1490980"/>
            <a:ext cx="2044065" cy="1437640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sz="1400">
                <a:sym typeface="+mn-ea"/>
              </a:rPr>
              <a:t>1. series </a:t>
            </a:r>
            <a:r>
              <a:rPr lang="zh-CN" sz="1400">
                <a:sym typeface="+mn-ea"/>
              </a:rPr>
              <a:t>索引不存在</a:t>
            </a:r>
            <a:r>
              <a:rPr sz="1400">
                <a:sym typeface="+mn-ea"/>
              </a:rPr>
              <a:t>。</a:t>
            </a:r>
            <a:endParaRPr sz="1400">
              <a:sym typeface="+mn-ea"/>
            </a:endParaRPr>
          </a:p>
          <a:p>
            <a:pPr algn="l">
              <a:lnSpc>
                <a:spcPct val="125000"/>
              </a:lnSpc>
            </a:pPr>
            <a:r>
              <a:rPr sz="1400">
                <a:sym typeface="+mn-ea"/>
              </a:rPr>
              <a:t>2. series </a:t>
            </a:r>
            <a:r>
              <a:rPr lang="zh-CN" sz="1400">
                <a:sym typeface="+mn-ea"/>
              </a:rPr>
              <a:t>索引存在</a:t>
            </a:r>
            <a:r>
              <a:rPr sz="1400">
                <a:sym typeface="+mn-ea"/>
              </a:rPr>
              <a:t>。</a:t>
            </a:r>
            <a:endParaRPr sz="1400">
              <a:sym typeface="+mn-ea"/>
            </a:endParaRPr>
          </a:p>
          <a:p>
            <a:pPr algn="l">
              <a:lnSpc>
                <a:spcPct val="125000"/>
              </a:lnSpc>
            </a:pPr>
            <a:r>
              <a:rPr sz="1400">
                <a:sym typeface="+mn-ea"/>
              </a:rPr>
              <a:t>3. 写入 exemplar 的位置不为空。</a:t>
            </a:r>
            <a:endParaRPr sz="1400">
              <a:sym typeface="+mn-ea"/>
            </a:endParaRPr>
          </a:p>
          <a:p>
            <a:pPr algn="l">
              <a:lnSpc>
                <a:spcPct val="125000"/>
              </a:lnSpc>
            </a:pPr>
            <a:endParaRPr lang="en-US" sz="14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4900" y="1529080"/>
            <a:ext cx="8653780" cy="52089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查询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1130491" y="2466294"/>
            <a:ext cx="7637008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1149321" y="1993817"/>
            <a:ext cx="8314036" cy="4343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lang="zh-CN" sz="18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  <p:pic>
        <p:nvPicPr>
          <p:cNvPr id="23" name="Picture 22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989330" y="1517015"/>
            <a:ext cx="8010525" cy="512318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9304655" y="1671955"/>
            <a:ext cx="2696210" cy="3322955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en-US"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1.</a:t>
            </a:r>
            <a:r>
              <a:rPr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 遍历所有 index</a:t>
            </a:r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2</a:t>
            </a:r>
            <a:r>
              <a:rPr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. 根据索引中的 oldest 和newest 快速判断是否满足 start，end 条件</a:t>
            </a:r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3</a:t>
            </a:r>
            <a:r>
              <a:rPr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. index 中的 seriesLabels 与 machers 进行比较</a:t>
            </a:r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4</a:t>
            </a:r>
            <a:r>
              <a:rPr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. 遍历某个 series 的所有 exemplar，找到满足时间范围的 entry</a:t>
            </a:r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5</a:t>
            </a:r>
            <a:r>
              <a:rPr sz="14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. 最后根据 seriesLables 进行排序</a:t>
            </a:r>
            <a:endParaRPr sz="14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endParaRPr lang="en-US" sz="14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record 结构</a:t>
            </a:r>
          </a:p>
        </p:txBody>
      </p:sp>
      <p:pic>
        <p:nvPicPr>
          <p:cNvPr id="25" name="Picture 24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977900" y="1616075"/>
            <a:ext cx="7762240" cy="488442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8921750" y="1845945"/>
            <a:ext cx="3079115" cy="899160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</a:t>
            </a:r>
            <a:r>
              <a:rPr lang="zh-CN" alt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存储一批 </a:t>
            </a:r>
            <a:r>
              <a:rPr lang="en-US" altLang="zh-CN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exemplars</a:t>
            </a:r>
            <a:endParaRPr lang="en-US" altLang="zh-CN" sz="14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altLang="zh-CN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2. series id</a:t>
            </a:r>
            <a:r>
              <a:rPr lang="zh-CN" alt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、</a:t>
            </a:r>
            <a:r>
              <a:rPr lang="en-US" altLang="zh-CN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value</a:t>
            </a:r>
            <a:r>
              <a:rPr lang="zh-CN" alt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、</a:t>
            </a:r>
            <a:r>
              <a:rPr lang="en-US" altLang="zh-CN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timestamp </a:t>
            </a:r>
            <a:r>
              <a:rPr lang="zh-CN" alt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都存储以 </a:t>
            </a:r>
            <a:r>
              <a:rPr lang="en-US" altLang="zh-CN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base+delta </a:t>
            </a:r>
            <a:r>
              <a:rPr lang="zh-CN" altLang="en-US" sz="14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来存储</a:t>
            </a:r>
            <a:endParaRPr lang="en-US" altLang="zh-CN" sz="1400">
              <a:solidFill>
                <a:schemeClr val="accent4">
                  <a:lumMod val="50000"/>
                </a:schemeClr>
              </a:solidFill>
              <a:latin typeface="Source Han Sans CN Light"/>
              <a:ea typeface="SimSun" charset="0"/>
            </a:endParaRP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wal log 写入和恢复</a:t>
            </a:r>
          </a:p>
        </p:txBody>
      </p:sp>
      <p:pic>
        <p:nvPicPr>
          <p:cNvPr id="24" name="Picture 2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094900" y="2801529"/>
            <a:ext cx="10281270" cy="3344571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094740" y="1602105"/>
            <a:ext cx="10471785" cy="860425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在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Appender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调用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Commit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的时候，会将所有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exemplar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进行编码写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wal log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。</a:t>
            </a:r>
            <a:endParaRPr lang="zh-CN" alt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imSun" charset="0"/>
            </a:endParaRPr>
          </a:p>
          <a:p>
            <a:pPr algn="l">
              <a:lnSpc>
                <a:spcPct val="125000"/>
              </a:lnSpc>
            </a:pP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2.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恢复的时候，会读取头块下的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checkpoint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和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chunks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，然后重放写入所有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exemplar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。</a:t>
            </a:r>
            <a:endParaRPr lang="zh-CN" alt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imSun" charset="0"/>
            </a:endParaRP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rPr sz="36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Head 截断和 Checkpoint</a:t>
            </a:r>
            <a:endParaRPr sz="36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1130491" y="2466294"/>
            <a:ext cx="7637008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26" name="Picture 25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238885" y="2517140"/>
            <a:ext cx="8943340" cy="378587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130300" y="1508760"/>
            <a:ext cx="9610090" cy="860425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Head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截断发生在 </a:t>
            </a: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chunkRange*3/2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时。</a:t>
            </a:r>
            <a:endParaRPr lang="zh-CN" alt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imSun" charset="0"/>
            </a:endParaRPr>
          </a:p>
          <a:p>
            <a:pPr algn="l">
              <a:lnSpc>
                <a:spcPct val="125000"/>
              </a:lnSpc>
            </a:pP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2. Exemplar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是否保存在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Checkpoint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中只需看截断时间与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exemplar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imSun" charset="0"/>
              </a:rPr>
              <a:t>创建时间。</a:t>
            </a:r>
            <a:endParaRPr lang="zh-CN" alt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imSun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078969" y="399251"/>
            <a:ext cx="4503114" cy="729637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关于我</a:t>
            </a:r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185862" y="1887804"/>
            <a:ext cx="4138864" cy="311022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6017454" y="1956954"/>
            <a:ext cx="5628587" cy="1615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marL="306070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20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Prometheus &amp; Alertmanager contributor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306070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20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nginx-log-exporter author</a:t>
            </a:r>
            <a:endParaRPr lang="zh-CN" sz="20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marL="306070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20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Senior Software Engineer at OPPO</a:t>
            </a:r>
            <a:endParaRPr lang="zh-CN" sz="20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marL="306070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20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GitHub: github.com/songjiayang</a:t>
            </a:r>
            <a:endParaRPr lang="zh-CN" sz="20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978175" y="365232"/>
            <a:ext cx="10136557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存储之 reszie</a:t>
            </a:r>
          </a:p>
        </p:txBody>
      </p:sp>
      <p:pic>
        <p:nvPicPr>
          <p:cNvPr id="23" name="Picture 22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101725" y="1732280"/>
            <a:ext cx="8282305" cy="290893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725" y="5574665"/>
            <a:ext cx="7867650" cy="64770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1101725" y="4889500"/>
            <a:ext cx="8387715" cy="437515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en-US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curl -X POST http://localhost:9090/-/reload</a:t>
            </a:r>
            <a:endParaRPr lang="en-US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2066746" y="1351751"/>
            <a:ext cx="9026011" cy="2077249"/>
          </a:xfrm>
          <a:prstGeom prst="rect">
            <a:avLst/>
          </a:prstGeom>
        </p:spPr>
        <p:txBody>
          <a:bodyPr/>
          <a:lstStyle/>
          <a:p>
            <a:pPr marL="0" marR="0" indent="0" algn="ctr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Exemplar 与 </a:t>
            </a:r>
            <a:r>
              <a:rPr lang="en-US" sz="36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 Grafana、 Loki、 Jaeger </a:t>
            </a:r>
            <a:r>
              <a:rPr lang="en-US"/>
              <a:t> 结合</a:t>
            </a:r>
            <a:endParaRPr lang="en-US"/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923745" y="433886"/>
            <a:ext cx="10529503" cy="934248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一个随机耗时响应的 Web Service</a:t>
            </a:r>
            <a:endParaRPr lang="en-US"/>
          </a:p>
        </p:txBody>
      </p:sp>
      <p:sp>
        <p:nvSpPr>
          <p:cNvPr id="3" name="Rectangle 2"/>
          <p:cNvSpPr/>
          <p:nvPr/>
        </p:nvSpPr>
        <p:spPr bwMode="auto">
          <a:xfrm>
            <a:off x="1108499" y="2136321"/>
            <a:ext cx="9919607" cy="1615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 使用 gin 作为微服务框架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2. 使用 jaeger 作为 trace 跟踪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3. 使用 zap 作为日志打印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4. 使用 loki 作为日志存储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108953" y="5113927"/>
            <a:ext cx="10532000" cy="3962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16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代码仓库： </a:t>
            </a:r>
            <a:r>
              <a:rPr lang="zh-CN" sz="16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https://github.com/songjiayang/prometheus-exemplar</a:t>
            </a:r>
            <a:endParaRPr sz="16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975701" y="364614"/>
            <a:ext cx="6732263" cy="96888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集成 client_golang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878625" y="1591613"/>
            <a:ext cx="8264257" cy="4844563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993019" y="364614"/>
            <a:ext cx="6409889" cy="778385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集成 Jaeger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993019" y="1275142"/>
            <a:ext cx="9572445" cy="543435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02519" y="381932"/>
            <a:ext cx="8041080" cy="813021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集成 Loki</a:t>
            </a:r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993321" y="1524000"/>
            <a:ext cx="10347629" cy="1125981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993321" y="2871107"/>
            <a:ext cx="9915920" cy="374413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02519" y="416569"/>
            <a:ext cx="8041080" cy="934248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All in one with Grafana</a:t>
            </a:r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802519" y="1537607"/>
            <a:ext cx="9885409" cy="304573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02519" y="4617861"/>
            <a:ext cx="9898714" cy="1995209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02519" y="416569"/>
            <a:ext cx="8041080" cy="934248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All in one with Grafana</a:t>
            </a:r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489857" y="1796142"/>
            <a:ext cx="11362178" cy="45212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02519" y="416569"/>
            <a:ext cx="8041080" cy="934248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All in one with Grafana</a:t>
            </a:r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897769" y="1566916"/>
            <a:ext cx="9490500" cy="448327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241247" y="478626"/>
            <a:ext cx="10307253" cy="823124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Prometheus Exemplar 的一些思考</a:t>
            </a: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340874" y="1813524"/>
            <a:ext cx="10048911" cy="86042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Exmplar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全部存储在内存中。</a:t>
            </a:r>
            <a:b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</a:br>
            <a: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2.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如何与 </a:t>
            </a:r>
            <a:r>
              <a:rPr lang="en-US" altLang="zh-CN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alert/alertmanager </a:t>
            </a:r>
            <a:r>
              <a:rPr lang="zh-CN" alt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关联。</a:t>
            </a:r>
            <a:endParaRPr lang="zh-CN" alt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078969" y="399251"/>
            <a:ext cx="4503114" cy="729637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大纲</a:t>
            </a: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388499" y="1603375"/>
            <a:ext cx="9493428" cy="470789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Exemplar 是什么/为什么用它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2.  与 Prometheus 集成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3. 内部实现原理: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存储结构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数据写入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查询逻辑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Exemplar record 结构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Wal Log 写入和恢复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Head 截断和 Checkpoint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763270" lvl="1" indent="-306070" algn="l">
              <a:lnSpc>
                <a:spcPct val="125000"/>
              </a:lnSpc>
              <a:buFont typeface="Arial" panose="020B0604020202090204"/>
              <a:buChar char="•"/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Resize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4. 与 Grafana、 Loki、 Jaeger 结合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5. Prometheus  </a:t>
            </a:r>
            <a:r>
              <a:rPr lang="en-US"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e</a:t>
            </a: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xemplar 的思考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288872" y="431001"/>
            <a:ext cx="3893752" cy="632623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总结</a:t>
            </a:r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388499" y="1603375"/>
            <a:ext cx="9493285" cy="278447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1. openmetrics  exemplar 定义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2. 使用 client_golang 导出具有 examplar 的 histogram 指标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3. 通过启动参数 </a:t>
            </a:r>
            <a:r>
              <a:rPr sz="1800" b="0" i="0" u="none" strike="noStrike">
                <a:solidFill>
                  <a:srgbClr val="FE2C23"/>
                </a:solidFill>
                <a:latin typeface="JetBrains Mono"/>
                <a:ea typeface="JetBrains Mono"/>
                <a:cs typeface="JetBrains Mono"/>
              </a:rPr>
              <a:t>--enable-feature=exemplar-storage </a:t>
            </a: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开启 exemplar 的使用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4. Exemplar 的内存存储结构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5. Exemplar 数据写入以及恢复流程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6. Exemplar 的一些限制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7. Exemplar 与 Loki、Jaeger 集合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 marL="0" marR="0" indent="0" algn="ctr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Thanks</a:t>
            </a:r>
            <a:endParaRPr lang="en-US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902580" y="452167"/>
            <a:ext cx="5160500" cy="85311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什么是 exemplar</a:t>
            </a: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994419" y="1887991"/>
            <a:ext cx="10715661" cy="86042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 b="0" i="0" u="none" strike="noStrike">
                <a:solidFill>
                  <a:srgbClr val="24292F"/>
                </a:solidFill>
                <a:latin typeface="-apple-system"/>
                <a:ea typeface="-apple-system"/>
                <a:cs typeface="-apple-system"/>
              </a:rPr>
              <a:t>Exemplars are references to data </a:t>
            </a:r>
            <a:r>
              <a:rPr sz="2000" b="0" i="0" u="none" strike="noStrike">
                <a:solidFill>
                  <a:srgbClr val="FE2C23"/>
                </a:solidFill>
                <a:latin typeface="-apple-system"/>
                <a:ea typeface="-apple-system"/>
                <a:cs typeface="-apple-system"/>
              </a:rPr>
              <a:t>outside</a:t>
            </a:r>
            <a:r>
              <a:rPr sz="2000" b="0" i="0" u="none" strike="noStrike">
                <a:solidFill>
                  <a:srgbClr val="24292F"/>
                </a:solidFill>
                <a:latin typeface="-apple-system"/>
                <a:ea typeface="-apple-system"/>
                <a:cs typeface="-apple-system"/>
              </a:rPr>
              <a:t> of the MetricSet. A common use case are IDs of program traces</a:t>
            </a:r>
            <a:r>
              <a:rPr lang="en-US" sz="2000" b="0" i="0" u="none" strike="noStrike">
                <a:solidFill>
                  <a:srgbClr val="24292F"/>
                </a:solidFill>
                <a:latin typeface="-apple-system"/>
                <a:ea typeface="-apple-system"/>
                <a:cs typeface="-apple-system"/>
              </a:rPr>
              <a:t>.</a:t>
            </a:r>
            <a:endParaRPr lang="en-US" sz="2000" b="0" i="0" u="none" strike="noStrike">
              <a:solidFill>
                <a:srgbClr val="24292F"/>
              </a:solidFill>
              <a:latin typeface="-apple-system"/>
              <a:ea typeface="-apple-system"/>
              <a:cs typeface="-apple-system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054799" y="2968624"/>
            <a:ext cx="10594936" cy="7772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sz="18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http_durations_histogram_seconds{code="200",method="GET",path="/xx",le="2.5"} 1 </a:t>
            </a:r>
            <a:r>
              <a:rPr lang="zh-CN" sz="1800" b="0" i="0" u="none" strike="noStrike" cap="none" spc="0">
                <a:solidFill>
                  <a:srgbClr val="FF0000"/>
                </a:solidFill>
                <a:latin typeface="Source Han Sans CN Light"/>
                <a:ea typeface="Source Han Sans CN Light"/>
                <a:cs typeface="Source Han Sans CN Light"/>
              </a:rPr>
              <a:t>#</a:t>
            </a:r>
            <a:r>
              <a:rPr lang="zh-CN" sz="18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 {traceID="57bb145c415a5657"} 2.0006891 1.6469634976005125e+0</a:t>
            </a:r>
            <a:endParaRPr sz="18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096473" y="5643267"/>
            <a:ext cx="7977295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参考： </a:t>
            </a:r>
            <a:r>
              <a:rPr lang="zh-CN" sz="2000" b="0" i="0" u="sng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  <a:hlinkClick r:id="rId1"/>
              </a:rPr>
              <a:t>OpenMetrics/specification#exemplars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115143" y="4067542"/>
            <a:ext cx="10595043" cy="112966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sz="18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注意</a:t>
            </a:r>
            <a:r>
              <a:rPr sz="18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：</a:t>
            </a:r>
            <a:endParaRPr sz="18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marL="283845" indent="-283845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18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Exemplar 必须包含 Labelset 和 Value， 时间戳可选。</a:t>
            </a:r>
            <a:endParaRPr lang="zh-CN" sz="1800" b="0" i="0" u="none" strike="noStrike" cap="none" spc="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marL="283845" indent="-283845" algn="l">
              <a:lnSpc>
                <a:spcPct val="125000"/>
              </a:lnSpc>
              <a:buFont typeface="Arial" panose="020B0604020202090204"/>
              <a:buChar char="•"/>
            </a:pPr>
            <a:r>
              <a:rPr lang="zh-CN" sz="1800" b="0" i="0" u="none" strike="noStrike" cap="none" spc="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  <a:cs typeface="Source Han Sans CN Light"/>
              </a:rPr>
              <a:t>Exemplar Labelset Names 和 Values 加起来不操作 128 个 UTF-8 字符。</a:t>
            </a:r>
            <a:endParaRPr sz="18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/>
        </p:nvSpPr>
        <p:spPr bwMode="auto">
          <a:xfrm>
            <a:off x="885571" y="401140"/>
            <a:ext cx="10144116" cy="8531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  <a:cs typeface="Source Han Sans CN Medium"/>
              </a:defRPr>
            </a:lvl1pPr>
            <a:lvl2pPr marL="4572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/>
              <a:t>为什么需要 exemplar</a:t>
            </a:r>
            <a:endParaRPr lang="en-US"/>
          </a:p>
        </p:txBody>
      </p:sp>
      <p:sp>
        <p:nvSpPr>
          <p:cNvPr id="21" name="Rectangle 20"/>
          <p:cNvSpPr/>
          <p:nvPr/>
        </p:nvSpPr>
        <p:spPr bwMode="auto">
          <a:xfrm>
            <a:off x="994419" y="2024062"/>
            <a:ext cx="4728482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24" name="Picture 23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059314" y="1963707"/>
            <a:ext cx="9205421" cy="4117333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2066747" y="1351751"/>
            <a:ext cx="8041080" cy="2077249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r>
              <a:t>Prometheus 中集成 </a:t>
            </a:r>
            <a:r>
              <a:rPr lang="en-US"/>
              <a:t>e</a:t>
            </a:r>
            <a:r>
              <a:t>xempl</a:t>
            </a:r>
            <a:r>
              <a:rPr lang="en-US"/>
              <a:t>a</a:t>
            </a:r>
            <a:r>
              <a:t>r 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029202" y="433268"/>
            <a:ext cx="8041080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导出 </a:t>
            </a:r>
            <a:r>
              <a:rPr lang="en-US"/>
              <a:t>e</a:t>
            </a:r>
            <a:r>
              <a:t>xemplar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1095854" y="1893557"/>
            <a:ext cx="2618375" cy="1234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方法一： 使用 SDK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  <a:p>
            <a:pPr algn="l">
              <a:lnSpc>
                <a:spcPct val="125000"/>
              </a:lnSpc>
            </a:pPr>
          </a:p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 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22" name="Picture 21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5879657" y="877180"/>
            <a:ext cx="5328057" cy="5385578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auto">
          <a:xfrm>
            <a:off x="1230964" y="3333749"/>
            <a:ext cx="182952" cy="47243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1162928" y="2830285"/>
            <a:ext cx="4321848" cy="218376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r>
              <a:rPr sz="16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注意：</a:t>
            </a:r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200" b="0" i="0" u="none" strike="noStrike">
                <a:solidFill>
                  <a:srgbClr val="000000"/>
                </a:solidFill>
                <a:latin typeface="Times" panose="00000500000000020000"/>
                <a:ea typeface="Times" panose="00000500000000020000"/>
                <a:cs typeface="Times" panose="00000500000000020000"/>
              </a:rPr>
              <a:t> </a:t>
            </a:r>
            <a:endParaRPr sz="1200" b="0" i="0" u="none" strike="noStrike">
              <a:solidFill>
                <a:srgbClr val="000000"/>
              </a:solidFill>
              <a:latin typeface="Times" panose="00000500000000020000"/>
              <a:ea typeface="Times" panose="00000500000000020000"/>
              <a:cs typeface="Times" panose="00000500000000020000"/>
            </a:endParaRPr>
          </a:p>
          <a:p>
            <a:r>
              <a:rPr sz="16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1. client_golang 只支持 histogram 类型的 metric 添加  </a:t>
            </a:r>
            <a:r>
              <a:rPr lang="en-US" sz="16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e</a:t>
            </a:r>
            <a:r>
              <a:rPr sz="16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xemplar</a:t>
            </a:r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600" b="0" i="0" u="none" strike="noStrike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</a:rPr>
              <a:t>2. 在使用 curl 进行 debug 的时候，需要携带 'Accept: application/openmetrics-text; version=0.0.1; charset=utf-8' 的头</a:t>
            </a:r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r>
              <a:rPr sz="1200" b="0" i="0" u="none" strike="noStrike">
                <a:solidFill>
                  <a:srgbClr val="000000"/>
                </a:solidFill>
                <a:latin typeface="Times" panose="00000500000000020000"/>
                <a:ea typeface="Times" panose="00000500000000020000"/>
                <a:cs typeface="Times" panose="00000500000000020000"/>
              </a:rPr>
              <a:t> </a:t>
            </a:r>
            <a:endParaRPr sz="1200" b="0" i="0" u="none" strike="noStrike">
              <a:solidFill>
                <a:srgbClr val="000000"/>
              </a:solidFill>
              <a:latin typeface="Times" panose="00000500000000020000"/>
              <a:ea typeface="Times" panose="00000500000000020000"/>
              <a:cs typeface="Times" panose="0000050000000002000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029202" y="433268"/>
            <a:ext cx="8041080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rPr sz="3600"/>
              <a:t>导出</a:t>
            </a:r>
            <a:r>
              <a:t> </a:t>
            </a:r>
            <a:r>
              <a:rPr lang="en-US"/>
              <a:t>e</a:t>
            </a:r>
            <a:r>
              <a:t>xemplar 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1095854" y="1678292"/>
            <a:ext cx="10426473" cy="4724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rtlCol="0" fromWordArt="0" anchor="t" anchorCtr="0" forceAA="0" upright="0">
            <a:spAutoFit/>
          </a:bodyPr>
          <a:lstStyle/>
          <a:p>
            <a:pPr algn="l">
              <a:lnSpc>
                <a:spcPct val="125000"/>
              </a:lnSpc>
            </a:pPr>
            <a:r>
              <a:rPr sz="2000">
                <a:solidFill>
                  <a:schemeClr val="accent4">
                    <a:lumMod val="50000"/>
                  </a:schemeClr>
                </a:solidFill>
                <a:latin typeface="Source Han Sans CN Light"/>
                <a:ea typeface="Source Han Sans CN Light"/>
              </a:rPr>
              <a:t>方式二： 手动构建  openmetrics text</a:t>
            </a:r>
            <a:endParaRPr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  <p:pic>
        <p:nvPicPr>
          <p:cNvPr id="25" name="Picture 24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1143635" y="2274570"/>
            <a:ext cx="9278620" cy="2429510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1000125" y="4899660"/>
            <a:ext cx="11812270" cy="1706880"/>
          </a:xfrm>
          <a:prstGeom prst="rect">
            <a:avLst/>
          </a:prstGeom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注意：</a:t>
            </a:r>
            <a:endParaRPr sz="1600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  <a:sym typeface="+mn-ea"/>
            </a:endParaRPr>
          </a:p>
          <a:p>
            <a:pPr algn="l">
              <a:lnSpc>
                <a:spcPct val="125000"/>
              </a:lnSpc>
            </a:pPr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1.  </a:t>
            </a:r>
            <a:r>
              <a:rPr lang="en-US"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o</a:t>
            </a:r>
            <a:r>
              <a:rPr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penmetric text 需要以为 # EOF 结尾</a:t>
            </a:r>
            <a:r>
              <a:rPr lang="en-US"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, </a:t>
            </a:r>
            <a:r>
              <a:rPr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metric 的名称必须为 _total, _bucket 结尾。</a:t>
            </a:r>
            <a:endParaRPr sz="16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r>
              <a:rPr lang="en-US"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2</a:t>
            </a:r>
            <a:r>
              <a:rPr sz="1600">
                <a:solidFill>
                  <a:srgbClr val="4E5153"/>
                </a:solidFill>
                <a:latin typeface="Source Han Sans CN Light"/>
                <a:ea typeface="Source Han Sans CN Light"/>
                <a:cs typeface="Source Han Sans CN Light"/>
                <a:sym typeface="+mn-ea"/>
              </a:rPr>
              <a:t>. http 响应头需要添加 "Content-Type:  application/openmetrics-text; version=0.0.1; charset=utf-8'"</a:t>
            </a:r>
            <a:endParaRPr sz="2000" b="0" i="0" u="none" strike="noStrike">
              <a:solidFill>
                <a:srgbClr val="4E5153"/>
              </a:solidFill>
              <a:latin typeface="Source Han Sans CN Light"/>
              <a:ea typeface="Source Han Sans CN Light"/>
              <a:cs typeface="Source Han Sans CN Light"/>
            </a:endParaRPr>
          </a:p>
          <a:p>
            <a:pPr algn="l">
              <a:lnSpc>
                <a:spcPct val="125000"/>
              </a:lnSpc>
            </a:pPr>
            <a:endParaRPr lang="en-US" sz="2000">
              <a:solidFill>
                <a:schemeClr val="accent4">
                  <a:lumMod val="50000"/>
                </a:schemeClr>
              </a:solidFill>
              <a:latin typeface="Source Han Sans CN Light"/>
              <a:ea typeface="Source Han Sans CN Ligh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/>
      <p:sp>
        <p:nvSpPr>
          <p:cNvPr id="19" name="标题 18"/>
          <p:cNvSpPr>
            <a:spLocks noGrp="1"/>
          </p:cNvSpPr>
          <p:nvPr>
            <p:ph type="title"/>
          </p:nvPr>
        </p:nvSpPr>
        <p:spPr bwMode="auto">
          <a:xfrm>
            <a:off x="1029202" y="433268"/>
            <a:ext cx="8041080" cy="995481"/>
          </a:xfrm>
          <a:prstGeom prst="rect">
            <a:avLst/>
          </a:prstGeom>
        </p:spPr>
        <p:txBody>
          <a:bodyPr anchor="b"/>
          <a:lstStyle>
            <a:lvl1pPr marL="0" marR="0" indent="0" algn="ctr" defTabSz="9144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600" b="0" i="0" spc="300">
                <a:solidFill>
                  <a:schemeClr val="tx1"/>
                </a:solidFill>
                <a:latin typeface="Source Han Sans CN Medium"/>
                <a:ea typeface="Source Han Sans CN Medium"/>
              </a:defRPr>
            </a:lvl1pPr>
          </a:lstStyle>
          <a:p>
            <a:pPr algn="l"/>
            <a:r>
              <a:t>Exemplar </a:t>
            </a:r>
            <a:r>
              <a:rPr lang="en-US"/>
              <a:t>m</a:t>
            </a:r>
            <a:r>
              <a:t>etrics</a:t>
            </a:r>
          </a:p>
        </p:txBody>
      </p:sp>
      <p:pic>
        <p:nvPicPr>
          <p:cNvPr id="22" name="Picture 21"/>
          <p:cNvPicPr/>
          <p:nvPr/>
        </p:nvPicPr>
        <p:blipFill>
          <a:blip r:embed="rId1"/>
          <a:stretch>
            <a:fillRect/>
          </a:stretch>
        </p:blipFill>
        <p:spPr bwMode="auto">
          <a:xfrm>
            <a:off x="979714" y="1666369"/>
            <a:ext cx="9218357" cy="4561166"/>
          </a:xfrm>
          <a:prstGeom prst="rect">
            <a:avLst/>
          </a:prstGeom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Default Layout">
  <a:themeElements>
    <a:clrScheme name="自定义 1">
      <a:dk1>
        <a:srgbClr val="2A3033"/>
      </a:dk1>
      <a:lt1>
        <a:srgbClr val="FAFBFA"/>
      </a:lt1>
      <a:dk2>
        <a:srgbClr val="343B3E"/>
      </a:dk2>
      <a:lt2>
        <a:srgbClr val="FAFBFA"/>
      </a:lt2>
      <a:accent1>
        <a:srgbClr val="2A3033"/>
      </a:accent1>
      <a:accent2>
        <a:srgbClr val="3F464B"/>
      </a:accent2>
      <a:accent3>
        <a:srgbClr val="797E81"/>
      </a:accent3>
      <a:accent4>
        <a:srgbClr val="9FA2A5"/>
      </a:accent4>
      <a:accent5>
        <a:srgbClr val="C3C6C7"/>
      </a:accent5>
      <a:accent6>
        <a:srgbClr val="D8DADB"/>
      </a:accent6>
      <a:hlink>
        <a:srgbClr val="3DA1ED"/>
      </a:hlink>
      <a:folHlink>
        <a:srgbClr val="B7DCF9"/>
      </a:folHlink>
    </a:clrScheme>
    <a:fontScheme name="思源黑体medium">
      <a:majorFont>
        <a:latin typeface="思源黑体 CN Medium"/>
        <a:ea typeface="思源黑体 CN Medium"/>
        <a:cs typeface=""/>
      </a:majorFont>
      <a:minorFont>
        <a:latin typeface="思源黑体 CN"/>
        <a:ea typeface="思源黑体 CN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2"/>
        </a:solidFill>
        <a:ln>
          <a:solidFill>
            <a:schemeClr val="accent1"/>
          </a:solidFill>
        </a:ln>
      </a:spPr>
      <a:bodyPr rtlCol="0" anchor="ctr">
        <a:noAutofit/>
      </a:bodyPr>
      <a:lstStyle>
        <a:defPPr algn="ctr">
          <a:lnSpc>
            <a:spcPct val="125000"/>
          </a:lnSpc>
          <a:defRPr sz="2000">
            <a:solidFill>
              <a:schemeClr val="bg2"/>
            </a:solidFill>
            <a:latin typeface="Source Han Sans CN"/>
            <a:ea typeface="Source Han Sans CN"/>
          </a:defRPr>
        </a:defPPr>
      </a:lstStyle>
    </a:spDef>
    <a:txDef>
      <a:spPr bwMode="auto"/>
      <a:bodyPr wrap="square" rtlCol="0">
        <a:spAutoFit/>
      </a:bodyPr>
      <a:lstStyle>
        <a:defPPr algn="l">
          <a:lnSpc>
            <a:spcPct val="125000"/>
          </a:lnSpc>
          <a:defRPr sz="2000">
            <a:solidFill>
              <a:schemeClr val="accent4">
                <a:lumMod val="50000"/>
              </a:schemeClr>
            </a:solidFill>
            <a:latin typeface="Source Han Sans CN Light"/>
            <a:ea typeface="Source Han Sans CN Ligh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M_Theme_D7EA2X_NMaster">
  <a:themeElements>
    <a:clrScheme name="">
      <a:dk1>
        <a:srgbClr val="2B3033"/>
      </a:dk1>
      <a:lt1>
        <a:srgbClr val="FFFFFF"/>
      </a:lt1>
      <a:dk2>
        <a:srgbClr val="83878C"/>
      </a:dk2>
      <a:lt2>
        <a:srgbClr val="ECEDED"/>
      </a:lt2>
      <a:accent1>
        <a:srgbClr val="E69760"/>
      </a:accent1>
      <a:accent2>
        <a:srgbClr val="D27168"/>
      </a:accent2>
      <a:accent3>
        <a:srgbClr val="799DDE"/>
      </a:accent3>
      <a:accent4>
        <a:srgbClr val="EEC869"/>
      </a:accent4>
      <a:accent5>
        <a:srgbClr val="92C0C7"/>
      </a:accent5>
      <a:accent6>
        <a:srgbClr val="C8C687"/>
      </a:accent6>
      <a:hlink>
        <a:srgbClr val="5BA0E7"/>
      </a:hlink>
      <a:folHlink>
        <a:srgbClr val="7A66CC"/>
      </a:folHlink>
    </a:clrScheme>
    <a:fontScheme name="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">
      <a:fillStyleLst>
        <a:solidFill>
          <a:schemeClr val="phClr"/>
        </a:solidFill>
        <a:solidFill>
          <a:srgbClr val="FFFFFF"/>
        </a:solidFill>
        <a:solidFill>
          <a:srgbClr val="FFFFFF"/>
        </a:solidFill>
      </a:fillStyleLst>
      <a:lnStyleLst>
        <a:ln w="9525">
          <a:solidFill>
            <a:schemeClr val="phClr">
              <a:shade val="95000"/>
              <a:satMod val="105000"/>
            </a:schemeClr>
          </a:solidFill>
        </a:ln>
        <a:ln w="25400">
          <a:solidFill>
            <a:schemeClr val="phClr"/>
          </a:solidFill>
        </a:ln>
        <a:ln w="38100">
          <a:solidFill>
            <a:schemeClr val="phClr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rgbClr val="FFFFFF"/>
        </a:solidFill>
        <a:solidFill>
          <a:srgbClr val="FFFFFF"/>
        </a:soli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2670</Words>
  <Application>WPS Presentation</Application>
  <PresentationFormat/>
  <Paragraphs>156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55" baseType="lpstr">
      <vt:lpstr>Arial</vt:lpstr>
      <vt:lpstr>SimSun</vt:lpstr>
      <vt:lpstr>Wingdings</vt:lpstr>
      <vt:lpstr>Source Han Sans CN</vt:lpstr>
      <vt:lpstr>Thonburi</vt:lpstr>
      <vt:lpstr>Source Han Sans CN Light</vt:lpstr>
      <vt:lpstr>Wingdings</vt:lpstr>
      <vt:lpstr>Source Han Sans CN Medium</vt:lpstr>
      <vt:lpstr>Source Han Sans CN Heavy</vt:lpstr>
      <vt:lpstr>Arial</vt:lpstr>
      <vt:lpstr>-apple-system</vt:lpstr>
      <vt:lpstr>Times</vt:lpstr>
      <vt:lpstr>JetBrains Mono</vt:lpstr>
      <vt:lpstr>Menlo</vt:lpstr>
      <vt:lpstr>SimSun</vt:lpstr>
      <vt:lpstr>SimSun</vt:lpstr>
      <vt:lpstr>汉仪书宋二KW</vt:lpstr>
      <vt:lpstr>微软雅黑</vt:lpstr>
      <vt:lpstr>汉仪旗黑</vt:lpstr>
      <vt:lpstr>Arial Unicode MS</vt:lpstr>
      <vt:lpstr>思源黑体 CN</vt:lpstr>
      <vt:lpstr>苹方-简</vt:lpstr>
      <vt:lpstr>思源黑体 CN Medium</vt:lpstr>
      <vt:lpstr>Default Layout</vt:lpstr>
      <vt:lpstr>Prometheus Exemplar 实现原理及应用</vt:lpstr>
      <vt:lpstr>关于我</vt:lpstr>
      <vt:lpstr>大纲</vt:lpstr>
      <vt:lpstr>什么是 exemplar</vt:lpstr>
      <vt:lpstr>PowerPoint 演示文稿</vt:lpstr>
      <vt:lpstr>Prometheus 中集成 exemplar </vt:lpstr>
      <vt:lpstr>导出 exemplar</vt:lpstr>
      <vt:lpstr>导出 exemplar </vt:lpstr>
      <vt:lpstr>Exemplar metrics</vt:lpstr>
      <vt:lpstr>与 Prometheus 集成</vt:lpstr>
      <vt:lpstr>Prometheus exemplar API</vt:lpstr>
      <vt:lpstr>Exemplar Prometheus 内部实现原理</vt:lpstr>
      <vt:lpstr>Exemplar 写入流程</vt:lpstr>
      <vt:lpstr>Exemplar 存储结构-CircularExemplarStorage</vt:lpstr>
      <vt:lpstr>CircularExemplarStorage 写入</vt:lpstr>
      <vt:lpstr>Exemplar 查询</vt:lpstr>
      <vt:lpstr>Exemplar record 结构</vt:lpstr>
      <vt:lpstr>Exemplar wal log 写入和恢复</vt:lpstr>
      <vt:lpstr>Head 截断和 Checkpoint</vt:lpstr>
      <vt:lpstr>Exemplar 存储之 reszie</vt:lpstr>
      <vt:lpstr>Exemplar 与  Grafana、 Loki、 Jaeger  结合</vt:lpstr>
      <vt:lpstr>一个随机耗时响应的 Web Service</vt:lpstr>
      <vt:lpstr>集成 client_golang</vt:lpstr>
      <vt:lpstr>集成 Jaeger</vt:lpstr>
      <vt:lpstr>集成 Loki</vt:lpstr>
      <vt:lpstr>All in one with Grafana</vt:lpstr>
      <vt:lpstr>All in one with Grafana</vt:lpstr>
      <vt:lpstr>All in one with Grafana</vt:lpstr>
      <vt:lpstr>Prometheus Exemplar 的一些思考</vt:lpstr>
      <vt:lpstr>总结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Prometheus Exemplar 实现原理及应用</dc:title>
  <dc:creator/>
  <cp:lastModifiedBy>songjiayang</cp:lastModifiedBy>
  <cp:revision>84</cp:revision>
  <dcterms:created xsi:type="dcterms:W3CDTF">2022-03-12T11:36:12Z</dcterms:created>
  <dcterms:modified xsi:type="dcterms:W3CDTF">2022-03-12T11:36:12Z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1033-3.9.0.6159</vt:lpwstr>
  </property>
</Properties>
</file>